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7" r:id="rId3"/>
    <p:sldId id="315" r:id="rId4"/>
    <p:sldId id="328" r:id="rId5"/>
    <p:sldId id="335" r:id="rId6"/>
    <p:sldId id="329" r:id="rId7"/>
    <p:sldId id="330" r:id="rId8"/>
    <p:sldId id="331" r:id="rId9"/>
    <p:sldId id="332" r:id="rId10"/>
    <p:sldId id="259" r:id="rId11"/>
    <p:sldId id="278" r:id="rId12"/>
    <p:sldId id="298" r:id="rId13"/>
    <p:sldId id="299" r:id="rId14"/>
    <p:sldId id="325" r:id="rId15"/>
    <p:sldId id="322" r:id="rId16"/>
    <p:sldId id="323" r:id="rId1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E4F4C-E4EA-44EB-A377-1FC92BB9B060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DBB7C-D8DA-4CA2-909B-77B5FCFFFB7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3852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CE25C-A58A-490B-816D-3965FB16A223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213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 smtClean="0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dirty="0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29-11-2016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donalds.nl/over-mcdonalds/missie-visi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ubway.com/nl-nl/aboutus/socialresponsibility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vak 1"/>
          <p:cNvSpPr txBox="1"/>
          <p:nvPr/>
        </p:nvSpPr>
        <p:spPr>
          <a:xfrm>
            <a:off x="1403648" y="90872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000" dirty="0" smtClean="0"/>
              <a:t>Ondernemerschap</a:t>
            </a:r>
          </a:p>
          <a:p>
            <a:r>
              <a:rPr lang="nl-NL" sz="3000" dirty="0" smtClean="0"/>
              <a:t>E43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Inleveren: volgende week dinsdag</a:t>
            </a:r>
          </a:p>
          <a:p>
            <a:pPr marL="0" indent="0">
              <a:buNone/>
            </a:pPr>
            <a:r>
              <a:rPr lang="nl-NL" dirty="0" smtClean="0"/>
              <a:t>Op papier, voor 17:00.</a:t>
            </a:r>
          </a:p>
          <a:p>
            <a:pPr marL="0" indent="0">
              <a:buNone/>
            </a:pPr>
            <a:r>
              <a:rPr lang="nl-NL" dirty="0" smtClean="0"/>
              <a:t>Ben ik er niet? Dan in mijn postvak.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052736"/>
            <a:ext cx="8364998" cy="2144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619672" y="1196752"/>
            <a:ext cx="7067128" cy="492941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l-NL" dirty="0"/>
              <a:t>Originaliteit en </a:t>
            </a:r>
            <a:r>
              <a:rPr lang="nl-NL" dirty="0" smtClean="0"/>
              <a:t>Creativiteit</a:t>
            </a:r>
          </a:p>
          <a:p>
            <a:pPr marL="0" lvl="0" indent="0">
              <a:buNone/>
            </a:pPr>
            <a:r>
              <a:rPr lang="nl-NL" dirty="0" smtClean="0"/>
              <a:t> </a:t>
            </a:r>
          </a:p>
          <a:p>
            <a:pPr marL="0" lvl="0" indent="0">
              <a:buNone/>
            </a:pPr>
            <a:r>
              <a:rPr lang="nl-NL" dirty="0" smtClean="0"/>
              <a:t>Innovatie</a:t>
            </a:r>
            <a:endParaRPr lang="nl-NL" dirty="0"/>
          </a:p>
          <a:p>
            <a:pPr marL="0" lvl="0" indent="0">
              <a:buNone/>
            </a:pPr>
            <a:endParaRPr lang="nl-NL" dirty="0" smtClean="0"/>
          </a:p>
          <a:p>
            <a:pPr marL="0" lvl="0" indent="0">
              <a:buNone/>
            </a:pPr>
            <a:r>
              <a:rPr lang="nl-NL" dirty="0" smtClean="0"/>
              <a:t>Duurzaamheid</a:t>
            </a:r>
          </a:p>
          <a:p>
            <a:pPr lvl="0"/>
            <a:endParaRPr lang="nl-NL" dirty="0"/>
          </a:p>
          <a:p>
            <a:pPr marL="0" lvl="0" indent="0">
              <a:buNone/>
            </a:pPr>
            <a:r>
              <a:rPr lang="nl-NL" dirty="0" smtClean="0"/>
              <a:t>Maatschappelijke verantwoording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015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Ons bedrijf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Pak de bundel eens voor je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273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Logboek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87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1.2 Doelen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nl-NL" dirty="0" smtClean="0"/>
              <a:t>Missie: wat wil je?</a:t>
            </a:r>
          </a:p>
          <a:p>
            <a:pPr marL="114300" indent="0">
              <a:buNone/>
            </a:pPr>
            <a:r>
              <a:rPr lang="nl-NL" dirty="0" smtClean="0"/>
              <a:t>Visie: waarom wil je dat?</a:t>
            </a:r>
          </a:p>
          <a:p>
            <a:pPr marL="114300" indent="0">
              <a:buNone/>
            </a:pPr>
            <a:r>
              <a:rPr lang="nl-NL" dirty="0" smtClean="0"/>
              <a:t>Strategie: hoe ga je dat doen?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/>
              <a:t>Doelen: meetbare doelen voor je bedrijf.</a:t>
            </a:r>
          </a:p>
          <a:p>
            <a:pPr marL="114300" indent="0">
              <a:buNone/>
            </a:pPr>
            <a:endParaRPr lang="nl-NL" dirty="0"/>
          </a:p>
          <a:p>
            <a:pPr marL="114300" indent="0">
              <a:buNone/>
            </a:pPr>
            <a:r>
              <a:rPr lang="nl-NL" dirty="0" smtClean="0">
                <a:hlinkClick r:id="rId3"/>
              </a:rPr>
              <a:t>McDonalds</a:t>
            </a:r>
            <a:endParaRPr lang="nl-NL" dirty="0" smtClean="0"/>
          </a:p>
          <a:p>
            <a:pPr marL="114300" indent="0">
              <a:buNone/>
            </a:pPr>
            <a:r>
              <a:rPr lang="nl-NL" dirty="0" smtClean="0">
                <a:hlinkClick r:id="rId4"/>
              </a:rPr>
              <a:t>Subway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75113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76225"/>
            <a:ext cx="6934200" cy="630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8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Lees blz. 10 door. Taak 1.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268760"/>
            <a:ext cx="7448550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66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Planning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Gisteren: </a:t>
            </a:r>
          </a:p>
          <a:p>
            <a:pPr marL="0" indent="0">
              <a:buNone/>
            </a:pPr>
            <a:r>
              <a:rPr lang="nl-NL" dirty="0" smtClean="0"/>
              <a:t>3.4 Cash Flow</a:t>
            </a:r>
          </a:p>
          <a:p>
            <a:pPr marL="0" indent="0">
              <a:buNone/>
            </a:pPr>
            <a:r>
              <a:rPr lang="nl-NL" dirty="0" smtClean="0"/>
              <a:t>Oefenen WK, CR, QR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Vandaag</a:t>
            </a:r>
          </a:p>
          <a:p>
            <a:pPr>
              <a:buFontTx/>
              <a:buChar char="-"/>
            </a:pPr>
            <a:r>
              <a:rPr lang="nl-NL" dirty="0" smtClean="0"/>
              <a:t>Oefenopgaven: de antwoorden</a:t>
            </a:r>
          </a:p>
          <a:p>
            <a:pPr>
              <a:buFontTx/>
              <a:buChar char="-"/>
            </a:pPr>
            <a:r>
              <a:rPr lang="nl-NL" dirty="0" smtClean="0"/>
              <a:t>3.5 Rentabiliteit van het eigen vermogen</a:t>
            </a:r>
          </a:p>
          <a:p>
            <a:pPr marL="0" indent="0">
              <a:buNone/>
            </a:pPr>
            <a:r>
              <a:rPr lang="nl-NL" dirty="0" smtClean="0"/>
              <a:t>- Ons Bedrijf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045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3.4 Cashflow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= Kasstroom: </a:t>
            </a:r>
          </a:p>
          <a:p>
            <a:r>
              <a:rPr lang="nl-NL" dirty="0" smtClean="0"/>
              <a:t>Wordt berekend per jaar</a:t>
            </a:r>
          </a:p>
          <a:p>
            <a:r>
              <a:rPr lang="nl-NL" dirty="0" smtClean="0"/>
              <a:t>De cashflow zorgt voor een toename van liquide middelen</a:t>
            </a:r>
          </a:p>
          <a:p>
            <a:endParaRPr lang="nl-NL" dirty="0"/>
          </a:p>
          <a:p>
            <a:r>
              <a:rPr lang="nl-NL" dirty="0" smtClean="0"/>
              <a:t>Die kan gebruikt worden voor:</a:t>
            </a:r>
          </a:p>
          <a:p>
            <a:pPr lvl="1"/>
            <a:r>
              <a:rPr lang="nl-NL" dirty="0" smtClean="0"/>
              <a:t>Investeringen</a:t>
            </a:r>
          </a:p>
          <a:p>
            <a:pPr lvl="1"/>
            <a:r>
              <a:rPr lang="nl-NL" dirty="0" smtClean="0"/>
              <a:t>Verhoging vlottende activa</a:t>
            </a:r>
          </a:p>
          <a:p>
            <a:pPr lvl="1"/>
            <a:r>
              <a:rPr lang="nl-NL" dirty="0" smtClean="0"/>
              <a:t>Aflossing schulden</a:t>
            </a:r>
          </a:p>
          <a:p>
            <a:pPr lvl="1"/>
            <a:r>
              <a:rPr lang="nl-NL" dirty="0" smtClean="0"/>
              <a:t>Privé opnamen of dividend uitkering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160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Oefenopgaven: de antwoorden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223260"/>
            <a:ext cx="8504656" cy="472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37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Rentabiliteit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Rechthoek 3"/>
          <p:cNvSpPr/>
          <p:nvPr/>
        </p:nvSpPr>
        <p:spPr>
          <a:xfrm>
            <a:off x="1475656" y="1916832"/>
            <a:ext cx="60304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Omzet					€540.000</a:t>
            </a:r>
          </a:p>
          <a:p>
            <a:r>
              <a:rPr lang="nl-NL" dirty="0"/>
              <a:t>Directe kosten			</a:t>
            </a:r>
            <a:r>
              <a:rPr lang="nl-NL" dirty="0" smtClean="0"/>
              <a:t>	</a:t>
            </a:r>
            <a:r>
              <a:rPr lang="nl-NL" u="sng" dirty="0" smtClean="0"/>
              <a:t>€</a:t>
            </a:r>
            <a:r>
              <a:rPr lang="nl-NL" u="sng" dirty="0"/>
              <a:t>300.000  -</a:t>
            </a:r>
          </a:p>
          <a:p>
            <a:r>
              <a:rPr lang="nl-NL" dirty="0"/>
              <a:t>BRUTOWINST				€240.000</a:t>
            </a:r>
          </a:p>
          <a:p>
            <a:endParaRPr lang="nl-NL" dirty="0"/>
          </a:p>
          <a:p>
            <a:r>
              <a:rPr lang="nl-NL" dirty="0"/>
              <a:t>Bedrijfskosten</a:t>
            </a:r>
          </a:p>
          <a:p>
            <a:r>
              <a:rPr lang="nl-NL" dirty="0"/>
              <a:t>Personeelskosten	</a:t>
            </a:r>
            <a:r>
              <a:rPr lang="nl-NL" dirty="0" smtClean="0"/>
              <a:t>	€</a:t>
            </a:r>
            <a:r>
              <a:rPr lang="nl-NL" dirty="0"/>
              <a:t>60.000</a:t>
            </a:r>
          </a:p>
          <a:p>
            <a:r>
              <a:rPr lang="nl-NL" dirty="0"/>
              <a:t>Huisvestingskosten	</a:t>
            </a:r>
            <a:r>
              <a:rPr lang="nl-NL" dirty="0" smtClean="0"/>
              <a:t>	€</a:t>
            </a:r>
            <a:r>
              <a:rPr lang="nl-NL" dirty="0"/>
              <a:t>50.000</a:t>
            </a:r>
          </a:p>
          <a:p>
            <a:r>
              <a:rPr lang="nl-NL" dirty="0"/>
              <a:t>Afschrijvingskosten	</a:t>
            </a:r>
            <a:r>
              <a:rPr lang="nl-NL" dirty="0" smtClean="0"/>
              <a:t>	€</a:t>
            </a:r>
            <a:r>
              <a:rPr lang="nl-NL" dirty="0"/>
              <a:t>30.000</a:t>
            </a:r>
          </a:p>
          <a:p>
            <a:r>
              <a:rPr lang="nl-NL" dirty="0"/>
              <a:t>Overige kosten	</a:t>
            </a:r>
            <a:r>
              <a:rPr lang="nl-NL" dirty="0" smtClean="0"/>
              <a:t>	€</a:t>
            </a:r>
            <a:r>
              <a:rPr lang="nl-NL" dirty="0"/>
              <a:t>20.000</a:t>
            </a:r>
          </a:p>
          <a:p>
            <a:r>
              <a:rPr lang="nl-NL" dirty="0"/>
              <a:t>Totaal					</a:t>
            </a:r>
            <a:r>
              <a:rPr lang="nl-NL" u="sng" dirty="0"/>
              <a:t>€160.000  -</a:t>
            </a:r>
          </a:p>
          <a:p>
            <a:r>
              <a:rPr lang="nl-NL" dirty="0"/>
              <a:t>BEDRIJFSRESULTAAT			€  80.000</a:t>
            </a:r>
          </a:p>
          <a:p>
            <a:r>
              <a:rPr lang="nl-NL" dirty="0"/>
              <a:t>Rentekosten vreemd vermogen	</a:t>
            </a:r>
            <a:r>
              <a:rPr lang="nl-NL" dirty="0" smtClean="0"/>
              <a:t>	</a:t>
            </a:r>
            <a:r>
              <a:rPr lang="nl-NL" u="sng" dirty="0" smtClean="0"/>
              <a:t>€  </a:t>
            </a:r>
            <a:r>
              <a:rPr lang="nl-NL" u="sng" dirty="0"/>
              <a:t>20.000  -</a:t>
            </a:r>
          </a:p>
          <a:p>
            <a:r>
              <a:rPr lang="nl-NL" dirty="0"/>
              <a:t>NETTOWINST				€  60.000</a:t>
            </a:r>
          </a:p>
        </p:txBody>
      </p:sp>
    </p:spTree>
    <p:extLst>
      <p:ext uri="{BB962C8B-B14F-4D97-AF65-F5344CB8AC3E}">
        <p14:creationId xmlns:p14="http://schemas.microsoft.com/office/powerpoint/2010/main" val="393042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3.5 Rentabiliteit vermogen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		      </a:t>
            </a:r>
            <a:r>
              <a:rPr lang="nl-NL" u="sng" dirty="0" smtClean="0"/>
              <a:t>jaarrendement in euro’s     </a:t>
            </a:r>
            <a:r>
              <a:rPr lang="nl-NL" dirty="0" smtClean="0"/>
              <a:t>    x 100%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Rentabiliteit = gespaard of belegd vermogen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Wat levert het geïnvesteerde vermogen op?</a:t>
            </a:r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Kunnen de leningen wel terug worden betaald?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1392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Rentabiliteit van het </a:t>
            </a:r>
            <a:br>
              <a:rPr lang="nl-NL" dirty="0" smtClean="0"/>
            </a:br>
            <a:r>
              <a:rPr lang="nl-NL" dirty="0" smtClean="0"/>
              <a:t>totale vermogen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196752"/>
            <a:ext cx="7715200" cy="49294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	</a:t>
            </a:r>
            <a:r>
              <a:rPr lang="nl-NL" u="sng" dirty="0" smtClean="0"/>
              <a:t>        bedrijfsresultaat                </a:t>
            </a:r>
            <a:r>
              <a:rPr lang="nl-NL" dirty="0" smtClean="0"/>
              <a:t>  x 100%	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RTV =  gemiddeld totale vermogen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Let op: er wordt uitgegaan van het bedrijfsresultaat en niet van de nettowinst!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Let op 2: het gaat over het gemiddelde vermogen van een jaar. (TV EB + TV BB) /2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1675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Rentabiliteit eigen vermogen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1196752"/>
            <a:ext cx="77152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dirty="0" smtClean="0"/>
              <a:t>   </a:t>
            </a:r>
            <a:r>
              <a:rPr lang="nl-NL" u="sng" dirty="0" smtClean="0"/>
              <a:t>        </a:t>
            </a:r>
            <a:r>
              <a:rPr lang="nl-NL" u="sng" dirty="0" smtClean="0"/>
              <a:t>nettowinst               </a:t>
            </a:r>
            <a:r>
              <a:rPr lang="nl-NL" u="sng" dirty="0" smtClean="0"/>
              <a:t>        </a:t>
            </a:r>
            <a:r>
              <a:rPr lang="nl-NL" dirty="0" smtClean="0"/>
              <a:t>  </a:t>
            </a:r>
            <a:r>
              <a:rPr lang="nl-NL" dirty="0"/>
              <a:t>x 100%	</a:t>
            </a:r>
          </a:p>
          <a:p>
            <a:pPr marL="0" indent="0">
              <a:buNone/>
            </a:pPr>
            <a:r>
              <a:rPr lang="nl-NL" dirty="0" smtClean="0"/>
              <a:t>REV </a:t>
            </a:r>
            <a:r>
              <a:rPr lang="nl-NL" dirty="0"/>
              <a:t>=  gemiddeld </a:t>
            </a:r>
            <a:r>
              <a:rPr lang="nl-NL" dirty="0" smtClean="0"/>
              <a:t>eigen </a:t>
            </a:r>
            <a:r>
              <a:rPr lang="nl-NL" dirty="0"/>
              <a:t>vermogen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Verschil Eenmanszaak en BV</a:t>
            </a:r>
          </a:p>
          <a:p>
            <a:pPr marL="0" indent="0">
              <a:buNone/>
            </a:pPr>
            <a:r>
              <a:rPr lang="nl-NL" dirty="0" smtClean="0"/>
              <a:t>- Bij een eenmanszaak is het ondernemersloon er nog niet af, dus dat is hoger dan bij de B.V.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132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Opgaven, blz. 214: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Maak opgave 1, 2, </a:t>
            </a:r>
            <a:r>
              <a:rPr lang="nl-NL" dirty="0" smtClean="0"/>
              <a:t>4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En van de oefenopgaven</a:t>
            </a:r>
          </a:p>
          <a:p>
            <a:pPr marL="0" indent="0">
              <a:buNone/>
            </a:pPr>
            <a:r>
              <a:rPr lang="nl-NL" dirty="0" smtClean="0"/>
              <a:t>Opgave 5 t/m 11</a:t>
            </a:r>
          </a:p>
          <a:p>
            <a:pPr marL="0" indent="0">
              <a:buNone/>
            </a:pPr>
            <a:r>
              <a:rPr lang="nl-NL" dirty="0" smtClean="0"/>
              <a:t>- Mocht je nog willen oefenen met Werkkapitaal, </a:t>
            </a:r>
            <a:r>
              <a:rPr lang="nl-NL" dirty="0" err="1" smtClean="0"/>
              <a:t>Current</a:t>
            </a:r>
            <a:r>
              <a:rPr lang="nl-NL" dirty="0" smtClean="0"/>
              <a:t> Ratio, Quick Ratio en Solvabiliteit, maak dan ook 1 t/m 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2070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</TotalTime>
  <Words>207</Words>
  <Application>Microsoft Office PowerPoint</Application>
  <PresentationFormat>Diavoorstelling (4:3)</PresentationFormat>
  <Paragraphs>102</Paragraphs>
  <Slides>16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19" baseType="lpstr">
      <vt:lpstr>Arial</vt:lpstr>
      <vt:lpstr>Calibri</vt:lpstr>
      <vt:lpstr>Kantoorthema</vt:lpstr>
      <vt:lpstr>PowerPoint-presentatie</vt:lpstr>
      <vt:lpstr>Planning</vt:lpstr>
      <vt:lpstr>3.4 Cashflow</vt:lpstr>
      <vt:lpstr>Oefenopgaven: de antwoorden</vt:lpstr>
      <vt:lpstr>Rentabiliteit </vt:lpstr>
      <vt:lpstr>3.5 Rentabiliteit vermogen</vt:lpstr>
      <vt:lpstr>Rentabiliteit van het  totale vermogen</vt:lpstr>
      <vt:lpstr>Rentabiliteit eigen vermogen</vt:lpstr>
      <vt:lpstr>Opgaven, blz. 214:</vt:lpstr>
      <vt:lpstr>Ons Bedrijf</vt:lpstr>
      <vt:lpstr>Ons Bedrijf</vt:lpstr>
      <vt:lpstr>Ons bedrijf</vt:lpstr>
      <vt:lpstr>Logboek</vt:lpstr>
      <vt:lpstr>1.2 Doelen</vt:lpstr>
      <vt:lpstr>PowerPoint-presentatie</vt:lpstr>
      <vt:lpstr>PowerPoint-presentatie</vt:lpstr>
    </vt:vector>
  </TitlesOfParts>
  <Company>Helicon Opleidingen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Miriam Oostdijk</dc:creator>
  <cp:lastModifiedBy>Elon van  Erp</cp:lastModifiedBy>
  <cp:revision>46</cp:revision>
  <dcterms:created xsi:type="dcterms:W3CDTF">2013-11-15T15:05:42Z</dcterms:created>
  <dcterms:modified xsi:type="dcterms:W3CDTF">2016-11-29T09:12:53Z</dcterms:modified>
</cp:coreProperties>
</file>